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7" r:id="rId2"/>
    <p:sldId id="314" r:id="rId3"/>
    <p:sldId id="275" r:id="rId4"/>
    <p:sldId id="264" r:id="rId5"/>
    <p:sldId id="285" r:id="rId6"/>
    <p:sldId id="286" r:id="rId7"/>
    <p:sldId id="289" r:id="rId8"/>
    <p:sldId id="317" r:id="rId9"/>
    <p:sldId id="290" r:id="rId10"/>
    <p:sldId id="291" r:id="rId11"/>
    <p:sldId id="271" r:id="rId12"/>
    <p:sldId id="292" r:id="rId13"/>
    <p:sldId id="293" r:id="rId14"/>
    <p:sldId id="294" r:id="rId15"/>
    <p:sldId id="295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23" autoAdjust="0"/>
    <p:restoredTop sz="93363" autoAdjust="0"/>
  </p:normalViewPr>
  <p:slideViewPr>
    <p:cSldViewPr snapToGrid="0" showGuides="1">
      <p:cViewPr>
        <p:scale>
          <a:sx n="80" d="100"/>
          <a:sy n="80" d="100"/>
        </p:scale>
        <p:origin x="2224" y="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wmf"/><Relationship Id="rId3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Forside: </a:t>
            </a:r>
            <a:r>
              <a:rPr lang="da-DK" b="1" dirty="0" smtClean="0"/>
              <a:t>Ejendomsdannelse og byudvikling</a:t>
            </a:r>
          </a:p>
          <a:p>
            <a:endParaRPr lang="da-DK" b="0" dirty="0" smtClean="0"/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Vælg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mellem otte for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skellige forsider, som vi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allerede har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forproduceret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til dig.</a:t>
            </a:r>
            <a:br>
              <a:rPr lang="da-DK" sz="120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S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e dem i dias-listen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her til venstre.</a:t>
            </a:r>
          </a:p>
          <a:p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Slet dem, du ikke skal bruge, ved at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højreklikke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på dem en ad gangen og vælg ”Slet dias”.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748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 smtClean="0"/>
              <a:t>Hvad kan du bruge denne side til?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 - Kun graf/diagram. </a:t>
            </a:r>
            <a:r>
              <a:rPr lang="da-DK" i="1" dirty="0" smtClean="0"/>
              <a:t>Ingen</a:t>
            </a:r>
            <a:r>
              <a:rPr lang="da-DK" dirty="0" smtClean="0"/>
              <a:t> tekst.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077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 smtClean="0"/>
              <a:t>Hvad kan du bruge denne side til?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 - Kun graf/diagram. </a:t>
            </a:r>
            <a:r>
              <a:rPr lang="da-DK" i="1" dirty="0" smtClean="0"/>
              <a:t>Ingen</a:t>
            </a:r>
            <a:r>
              <a:rPr lang="da-DK" dirty="0" smtClean="0"/>
              <a:t> tekst.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077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00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 smtClean="0"/>
              <a:t>Hvad kan du bruge denne side til?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 - Kun graf/diagram. </a:t>
            </a:r>
            <a:r>
              <a:rPr lang="da-DK" i="1" dirty="0" smtClean="0"/>
              <a:t>Ingen</a:t>
            </a:r>
            <a:r>
              <a:rPr lang="da-DK" dirty="0" smtClean="0"/>
              <a:t> tekst.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077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40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dirty="0" smtClean="0">
                <a:latin typeface="Calibri Light" panose="020F0302020204030204" pitchFamily="34" charset="0"/>
              </a:rPr>
              <a:t>Det er en pause-side.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Dine tilhører har brug for at få serveret dit budskab med andet end ord.</a:t>
            </a:r>
          </a:p>
          <a:p>
            <a:endParaRPr lang="da-DK" sz="1200" b="0" i="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Der er to måder at indsætte en pause-side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på:</a:t>
            </a:r>
            <a:b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Vælg en af de tre pause-sider, vi allerede har produceret. Denne side er en </a:t>
            </a:r>
            <a:r>
              <a:rPr lang="da-DK" sz="1200" b="0" i="0" kern="1200" baseline="0" dirty="0" err="1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forproduceret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pause-side. </a:t>
            </a:r>
            <a:r>
              <a:rPr lang="da-DK" dirty="0" smtClean="0">
                <a:latin typeface="Calibri Light" panose="020F0302020204030204" pitchFamily="34" charset="0"/>
              </a:rPr>
              <a:t>Du kan ikke skifte noget ud. </a:t>
            </a:r>
            <a:endParaRPr lang="da-DK" dirty="0" smtClean="0"/>
          </a:p>
          <a:p>
            <a:r>
              <a:rPr lang="da-DK" dirty="0" smtClean="0"/>
              <a:t>Husk, at gemme én af de tre </a:t>
            </a:r>
            <a:r>
              <a:rPr lang="da-DK" dirty="0" err="1" smtClean="0"/>
              <a:t>forproducerede</a:t>
            </a:r>
            <a:r>
              <a:rPr lang="da-DK" dirty="0" smtClean="0"/>
              <a:t> pause-sider som den allersidste side i din præsentation.</a:t>
            </a:r>
          </a:p>
          <a:p>
            <a:endParaRPr lang="da-DK" sz="1200" b="0" i="0" kern="1200" baseline="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Du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kan selv lave en pause-side ved at vælge siden ”Billede og citat”.</a:t>
            </a:r>
            <a:r>
              <a:rPr lang="da-DK" dirty="0" smtClean="0">
                <a:latin typeface="Calibri Light" panose="020F0302020204030204" pitchFamily="34" charset="0"/>
              </a:rPr>
              <a:t> 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722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00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401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0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401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00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00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 smtClean="0">
                <a:latin typeface="Calibri Light" panose="020F0302020204030204" pitchFamily="34" charset="0"/>
              </a:rPr>
              <a:t>Hvad kan du bruge denne side til?</a:t>
            </a:r>
          </a:p>
          <a:p>
            <a:r>
              <a:rPr lang="da-DK" sz="1200" b="0" dirty="0" smtClean="0">
                <a:latin typeface="Calibri Light" panose="020F0302020204030204" pitchFamily="34" charset="0"/>
              </a:rPr>
              <a:t>Tekst og billede. </a:t>
            </a: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Undgå bøvl, når du vil ændre billedet/har sat et forkert ind: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1. Slet det første billede, du har indsat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2. Klik på ”Klik på ikonet for at indsætte et billede”</a:t>
            </a:r>
            <a:b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Det lyder enkelt. Det er det også – så længe du husker at slette det første billede først, ellers passer størrelsen og placeringen af billedet ikke længere ind på siden.</a:t>
            </a:r>
            <a:r>
              <a:rPr lang="da-DK" sz="1200" b="1" kern="1200" dirty="0" smtClean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  <a:p>
            <a:endParaRPr lang="da-DK" dirty="0" smtClean="0">
              <a:latin typeface="Calibri Light" panose="020F0302020204030204" pitchFamily="34" charset="0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401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0"/>
          <p:cNvSpPr>
            <a:spLocks noGrp="1"/>
          </p:cNvSpPr>
          <p:nvPr>
            <p:ph type="pic" sz="quarter" idx="20" hasCustomPrompt="1"/>
          </p:nvPr>
        </p:nvSpPr>
        <p:spPr>
          <a:xfrm>
            <a:off x="756557" y="794544"/>
            <a:ext cx="10678886" cy="5268913"/>
          </a:xfrm>
          <a:solidFill>
            <a:schemeClr val="bg1">
              <a:lumMod val="85000"/>
            </a:schemeClr>
          </a:solidFill>
        </p:spPr>
        <p:txBody>
          <a:bodyPr lIns="0" tIns="612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Klik på ikonet for at indsætte forsidecollage</a:t>
            </a:r>
          </a:p>
        </p:txBody>
      </p:sp>
      <p:sp>
        <p:nvSpPr>
          <p:cNvPr id="9" name="Date Placeholder 8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Footer Placeholder 9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Slide Number Placeholder 10" hidden="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3564000"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Klik på ikonet for at indsætte et billede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9" hasCustomPrompt="1"/>
          </p:nvPr>
        </p:nvSpPr>
        <p:spPr>
          <a:xfrm>
            <a:off x="1133947" y="3039821"/>
            <a:ext cx="4652899" cy="200570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Char char="​"/>
              <a:defRPr sz="1800"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da-DK" dirty="0" smtClean="0"/>
              <a:t>Klik og indsæt tekst – Enter og Tab for næste tekst niveau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8" name="Logo Placeholder citat"/>
          <p:cNvSpPr>
            <a:spLocks noGrp="1"/>
          </p:cNvSpPr>
          <p:nvPr>
            <p:ph type="body" sz="quarter" idx="14" hasCustomPrompt="1"/>
          </p:nvPr>
        </p:nvSpPr>
        <p:spPr>
          <a:xfrm>
            <a:off x="1153144" y="2325463"/>
            <a:ext cx="835200" cy="583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 smtClean="0"/>
              <a:t>.</a:t>
            </a:r>
            <a:endParaRPr lang="da-DK" noProof="0" dirty="0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Logo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1099750" y="5765750"/>
            <a:ext cx="860400" cy="860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 smtClean="0"/>
              <a:t>.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64577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611188" y="539750"/>
            <a:ext cx="1103788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  <a:endParaRPr lang="da-DK" sz="32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621395" y="1833789"/>
            <a:ext cx="228036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 smtClean="0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498494" y="1833789"/>
            <a:ext cx="2160798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925239" y="1815926"/>
            <a:ext cx="235824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</a:t>
            </a:r>
            <a:endParaRPr lang="da-DK" sz="9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2192" y="2877130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2796111" y="3538594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2811576" y="4208198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84279" y="5318642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25716" y="2075087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06348" y="2748409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84053" y="3242399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 smtClean="0"/>
              <a:t>Klik og indsæt overskrift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dirty="0" smtClean="0"/>
              <a:t>Klik og indsæt tekst – Enter og Tab for næste tekst niveau med pil</a:t>
            </a:r>
          </a:p>
          <a:p>
            <a:pPr lvl="1"/>
            <a:r>
              <a:rPr lang="da-DK" noProof="0" dirty="0" smtClean="0"/>
              <a:t>Second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2"/>
            <a:r>
              <a:rPr lang="da-DK" noProof="0" dirty="0" smtClean="0"/>
              <a:t>Third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3"/>
            <a:r>
              <a:rPr lang="da-DK" noProof="0" dirty="0" err="1" smtClean="0"/>
              <a:t>Fourth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4"/>
            <a:r>
              <a:rPr lang="da-DK" noProof="0" dirty="0" smtClean="0"/>
              <a:t>Fifth </a:t>
            </a:r>
            <a:r>
              <a:rPr lang="da-DK" noProof="0" dirty="0" err="1" smtClean="0"/>
              <a:t>level</a:t>
            </a:r>
            <a:endParaRPr lang="da-DK" noProof="0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/diagram ude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smtClean="0"/>
              <a:t>Klik og indsæt graf/</a:t>
            </a:r>
            <a:r>
              <a:rPr lang="da-DK" dirty="0" err="1" smtClean="0"/>
              <a:t>excel</a:t>
            </a:r>
            <a:endParaRPr lang="da-DK" dirty="0" smtClean="0"/>
          </a:p>
          <a:p>
            <a:pPr lvl="1"/>
            <a:r>
              <a:rPr lang="da-DK" noProof="0" dirty="0" smtClean="0"/>
              <a:t>Second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2"/>
            <a:r>
              <a:rPr lang="da-DK" noProof="0" dirty="0" smtClean="0"/>
              <a:t>Third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3"/>
            <a:r>
              <a:rPr lang="da-DK" noProof="0" dirty="0" err="1" smtClean="0"/>
              <a:t>Fourth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4"/>
            <a:r>
              <a:rPr lang="da-DK" noProof="0" dirty="0" smtClean="0"/>
              <a:t>Fifth </a:t>
            </a:r>
            <a:r>
              <a:rPr lang="da-DK" noProof="0" dirty="0" err="1" smtClean="0"/>
              <a:t>level</a:t>
            </a:r>
            <a:endParaRPr lang="da-DK" noProof="0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554007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graf/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 smtClean="0"/>
              <a:t>Klik og indsæt overskrift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smtClean="0"/>
              <a:t>Klik og indsæt graf/</a:t>
            </a:r>
            <a:r>
              <a:rPr lang="da-DK" dirty="0" err="1" smtClean="0"/>
              <a:t>excel</a:t>
            </a:r>
            <a:endParaRPr lang="da-DK" dirty="0" smtClean="0"/>
          </a:p>
          <a:p>
            <a:pPr lvl="1"/>
            <a:r>
              <a:rPr lang="da-DK" noProof="0" dirty="0" smtClean="0"/>
              <a:t>Second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2"/>
            <a:r>
              <a:rPr lang="da-DK" noProof="0" dirty="0" smtClean="0"/>
              <a:t>Third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3"/>
            <a:r>
              <a:rPr lang="da-DK" noProof="0" dirty="0" err="1" smtClean="0"/>
              <a:t>Fourth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4"/>
            <a:r>
              <a:rPr lang="da-DK" noProof="0" dirty="0" smtClean="0"/>
              <a:t>Fifth </a:t>
            </a:r>
            <a:r>
              <a:rPr lang="da-DK" noProof="0" dirty="0" err="1" smtClean="0"/>
              <a:t>level</a:t>
            </a:r>
            <a:endParaRPr lang="da-DK" noProof="0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1951049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lede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314" y="3760657"/>
            <a:ext cx="10968499" cy="10726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a-DK" noProof="0" dirty="0" smtClean="0"/>
              <a:t>Klik og indsæt overskrift</a:t>
            </a:r>
            <a:endParaRPr lang="da-DK" noProof="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12774" y="5002710"/>
            <a:ext cx="10245726" cy="1418727"/>
          </a:xfrm>
        </p:spPr>
        <p:txBody>
          <a:bodyPr/>
          <a:lstStyle/>
          <a:p>
            <a:pPr lvl="0"/>
            <a:r>
              <a:rPr lang="da-DK" dirty="0" smtClean="0"/>
              <a:t>Klik og indsæt tekst – Enter og Tab for næste tekst niveau med pil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435531"/>
          </a:xfrm>
          <a:solidFill>
            <a:schemeClr val="bg1">
              <a:lumMod val="85000"/>
            </a:schemeClr>
          </a:solidFill>
        </p:spPr>
        <p:txBody>
          <a:bodyPr lIns="0" tIns="72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dirty="0" smtClean="0"/>
              <a:t>Klik på ikonet for at indsætte billede</a:t>
            </a:r>
            <a:endParaRPr lang="da-DK" dirty="0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537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2315" y="790525"/>
            <a:ext cx="4874086" cy="1234218"/>
          </a:xfrm>
        </p:spPr>
        <p:txBody>
          <a:bodyPr/>
          <a:lstStyle/>
          <a:p>
            <a:r>
              <a:rPr lang="da-DK" noProof="0" dirty="0" smtClean="0"/>
              <a:t>Klik og indsæt overskrift</a:t>
            </a:r>
            <a:endParaRPr lang="da-DK" noProof="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12774" y="2173288"/>
            <a:ext cx="4873627" cy="4248150"/>
          </a:xfrm>
        </p:spPr>
        <p:txBody>
          <a:bodyPr/>
          <a:lstStyle/>
          <a:p>
            <a:pPr lvl="0"/>
            <a:r>
              <a:rPr lang="da-DK" dirty="0" smtClean="0"/>
              <a:t>Klik og indsæt tekst – Enter og Tab for næste tekst niveau med pil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idx="1" hasCustomPrompt="1"/>
          </p:nvPr>
        </p:nvSpPr>
        <p:spPr>
          <a:xfrm>
            <a:off x="6092686" y="0"/>
            <a:ext cx="6099313" cy="6858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Klik på ikonet for at indsætte et billede</a:t>
            </a:r>
          </a:p>
        </p:txBody>
      </p:sp>
      <p:sp>
        <p:nvSpPr>
          <p:cNvPr id="8" name="Logo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1099750" y="5765750"/>
            <a:ext cx="860400" cy="860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 smtClean="0"/>
              <a:t>.</a:t>
            </a:r>
            <a:endParaRPr lang="da-DK" noProof="0" dirty="0"/>
          </a:p>
        </p:txBody>
      </p:sp>
      <p:sp>
        <p:nvSpPr>
          <p:cNvPr id="10" name="Date Placeholder 9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Footer Placeholder 10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 hidden="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56759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45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706727" y="790525"/>
            <a:ext cx="4874086" cy="1234218"/>
          </a:xfrm>
        </p:spPr>
        <p:txBody>
          <a:bodyPr/>
          <a:lstStyle/>
          <a:p>
            <a:r>
              <a:rPr lang="da-DK" noProof="0" dirty="0" smtClean="0"/>
              <a:t>Klik og indsæt overskrift</a:t>
            </a:r>
            <a:endParaRPr lang="da-DK" noProof="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707186" y="2173289"/>
            <a:ext cx="4873627" cy="3430678"/>
          </a:xfrm>
        </p:spPr>
        <p:txBody>
          <a:bodyPr/>
          <a:lstStyle/>
          <a:p>
            <a:pPr lvl="0"/>
            <a:r>
              <a:rPr lang="da-DK" dirty="0" smtClean="0"/>
              <a:t>Klik og indsæt tekst – Enter og Tab for næste tekst niveau med pil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9313" cy="6858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Klik på ikonet for at indsætte et billede</a:t>
            </a:r>
          </a:p>
        </p:txBody>
      </p:sp>
      <p:sp>
        <p:nvSpPr>
          <p:cNvPr id="10" name="Date Placeholder 9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Footer Placeholder 10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 hidden="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3112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422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/ diagra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12315" y="790525"/>
            <a:ext cx="10968498" cy="1234218"/>
          </a:xfrm>
        </p:spPr>
        <p:txBody>
          <a:bodyPr/>
          <a:lstStyle/>
          <a:p>
            <a:r>
              <a:rPr lang="da-DK" noProof="0" dirty="0" smtClean="0"/>
              <a:t>Klik og indsæt overskrift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1188" y="2173287"/>
            <a:ext cx="4874400" cy="4248000"/>
          </a:xfrm>
        </p:spPr>
        <p:txBody>
          <a:bodyPr/>
          <a:lstStyle/>
          <a:p>
            <a:pPr lvl="0"/>
            <a:r>
              <a:rPr lang="da-DK" dirty="0" smtClean="0"/>
              <a:t>Klik og indsæt tekst – Enter og Tab for næste tekst niveau med pil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1559" y="2173287"/>
            <a:ext cx="4762800" cy="4248000"/>
          </a:xfrm>
        </p:spPr>
        <p:txBody>
          <a:bodyPr/>
          <a:lstStyle/>
          <a:p>
            <a:pPr lvl="0"/>
            <a:r>
              <a:rPr lang="da-DK" dirty="0" smtClean="0"/>
              <a:t>Klik og indsæt tekst – Enter og Tab for næste tekst niveau med pil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45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grafik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2315" y="790525"/>
            <a:ext cx="4874086" cy="1234218"/>
          </a:xfrm>
        </p:spPr>
        <p:txBody>
          <a:bodyPr/>
          <a:lstStyle/>
          <a:p>
            <a:r>
              <a:rPr lang="da-DK" noProof="0" dirty="0" smtClean="0"/>
              <a:t>Klik og indsæt overskrift</a:t>
            </a:r>
            <a:endParaRPr lang="da-DK" noProof="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12774" y="2173288"/>
            <a:ext cx="4873627" cy="4248150"/>
          </a:xfrm>
        </p:spPr>
        <p:txBody>
          <a:bodyPr/>
          <a:lstStyle/>
          <a:p>
            <a:pPr lvl="0"/>
            <a:r>
              <a:rPr lang="da-DK" dirty="0" smtClean="0"/>
              <a:t>Klik og indsæt tekst – Enter og Tab for næste tekst niveau med pil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8" name="Logo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1099750" y="5765750"/>
            <a:ext cx="860400" cy="860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 smtClean="0"/>
              <a:t>.</a:t>
            </a:r>
            <a:endParaRPr lang="da-DK" noProof="0" dirty="0"/>
          </a:p>
        </p:txBody>
      </p:sp>
      <p:sp>
        <p:nvSpPr>
          <p:cNvPr id="10" name="Date Placeholder 9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Footer Placeholder 10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 hidden="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5998" y="928688"/>
            <a:ext cx="4762800" cy="5492599"/>
          </a:xfrm>
        </p:spPr>
        <p:txBody>
          <a:bodyPr/>
          <a:lstStyle/>
          <a:p>
            <a:r>
              <a:rPr lang="da-DK" dirty="0" smtClean="0"/>
              <a:t>Klik og indsæt din grafik eller </a:t>
            </a:r>
            <a:r>
              <a:rPr lang="da-DK" dirty="0" err="1" smtClean="0"/>
              <a:t>excel</a:t>
            </a:r>
            <a:r>
              <a:rPr lang="da-DK" dirty="0" smtClean="0"/>
              <a:t> (dette slide er ikke beregnet til billeder)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9572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456" userDrawn="1">
          <p15:clr>
            <a:srgbClr val="FBAE40"/>
          </p15:clr>
        </p15:guide>
        <p15:guide id="3" orient="horz" pos="585" userDrawn="1">
          <p15:clr>
            <a:srgbClr val="FBAE40"/>
          </p15:clr>
        </p15:guide>
        <p15:guide id="4" pos="684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314" y="790525"/>
            <a:ext cx="10968499" cy="1234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 smtClean="0"/>
              <a:t>Klik og indsæt overskrift</a:t>
            </a:r>
            <a:endParaRPr lang="da-DK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314" y="2174377"/>
            <a:ext cx="10246186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Edit </a:t>
            </a:r>
            <a:r>
              <a:rPr lang="en-GB" noProof="0" dirty="0"/>
              <a:t>Master text styles</a:t>
            </a:r>
          </a:p>
          <a:p>
            <a:pPr lvl="1"/>
            <a:r>
              <a:rPr lang="en-GB" noProof="0" dirty="0" smtClean="0"/>
              <a:t>Second </a:t>
            </a:r>
            <a:r>
              <a:rPr lang="en-GB" noProof="0" dirty="0"/>
              <a:t>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pic>
        <p:nvPicPr>
          <p:cNvPr id="8" name="Logo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042" y="5767042"/>
            <a:ext cx="859108" cy="859108"/>
          </a:xfrm>
          <a:prstGeom prst="rect">
            <a:avLst/>
          </a:prstGeom>
        </p:spPr>
      </p:pic>
      <p:sp>
        <p:nvSpPr>
          <p:cNvPr id="13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5" hidden="1"/>
          <p:cNvSpPr>
            <a:spLocks noGrp="1"/>
          </p:cNvSpPr>
          <p:nvPr>
            <p:ph type="sldNum" sz="quarter" idx="4"/>
          </p:nvPr>
        </p:nvSpPr>
        <p:spPr>
          <a:xfrm flipV="1"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1" r:id="rId2"/>
    <p:sldLayoutId id="2147483728" r:id="rId3"/>
    <p:sldLayoutId id="2147483727" r:id="rId4"/>
    <p:sldLayoutId id="2147483724" r:id="rId5"/>
    <p:sldLayoutId id="2147483657" r:id="rId6"/>
    <p:sldLayoutId id="2147483725" r:id="rId7"/>
    <p:sldLayoutId id="2147483652" r:id="rId8"/>
    <p:sldLayoutId id="2147483726" r:id="rId9"/>
    <p:sldLayoutId id="2147483672" r:id="rId10"/>
    <p:sldLayoutId id="2147483670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18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18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18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18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100000"/>
        </a:lnSpc>
        <a:spcBef>
          <a:spcPts val="18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100000"/>
        </a:lnSpc>
        <a:spcBef>
          <a:spcPts val="1800"/>
        </a:spcBef>
        <a:buFontTx/>
        <a:buBlip>
          <a:blip r:embed="rId14"/>
        </a:buBlip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100000"/>
        </a:lnSpc>
        <a:spcBef>
          <a:spcPts val="18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100000"/>
        </a:lnSpc>
        <a:spcBef>
          <a:spcPts val="1800"/>
        </a:spcBef>
        <a:buFontTx/>
        <a:buBlip>
          <a:blip r:embed="rId14"/>
        </a:buBlip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5" userDrawn="1">
          <p15:clr>
            <a:srgbClr val="F26B43"/>
          </p15:clr>
        </p15:guide>
        <p15:guide id="2" pos="7295" userDrawn="1">
          <p15:clr>
            <a:srgbClr val="F26B43"/>
          </p15:clr>
        </p15:guide>
        <p15:guide id="3" orient="horz" pos="497" userDrawn="1">
          <p15:clr>
            <a:srgbClr val="F26B43"/>
          </p15:clr>
        </p15:guide>
        <p15:guide id="4" orient="horz" pos="1275" userDrawn="1">
          <p15:clr>
            <a:srgbClr val="F26B43"/>
          </p15:clr>
        </p15:guide>
        <p15:guide id="5" pos="6840" userDrawn="1">
          <p15:clr>
            <a:srgbClr val="F26B43"/>
          </p15:clr>
        </p15:guide>
        <p15:guide id="6" orient="horz" pos="1369" userDrawn="1">
          <p15:clr>
            <a:srgbClr val="F26B43"/>
          </p15:clr>
        </p15:guide>
        <p15:guide id="7" orient="horz" pos="40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0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58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BBR-arealer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r>
              <a:rPr lang="da-DK" dirty="0" smtClean="0"/>
              <a:t>Bebygget areal</a:t>
            </a:r>
          </a:p>
          <a:p>
            <a:pPr lvl="1"/>
            <a:r>
              <a:rPr lang="da-DK" dirty="0" smtClean="0"/>
              <a:t>Areal på bygningsniveau</a:t>
            </a:r>
            <a:br>
              <a:rPr lang="da-DK" dirty="0" smtClean="0"/>
            </a:br>
            <a:r>
              <a:rPr lang="da-DK" dirty="0" smtClean="0"/>
              <a:t>- Samlet areal for hver bygning</a:t>
            </a:r>
          </a:p>
          <a:p>
            <a:pPr lvl="1"/>
            <a:r>
              <a:rPr lang="da-DK" dirty="0" smtClean="0"/>
              <a:t>Areal på enhedsniveau</a:t>
            </a:r>
            <a:br>
              <a:rPr lang="da-DK" dirty="0" smtClean="0"/>
            </a:br>
            <a:r>
              <a:rPr lang="da-DK" dirty="0" smtClean="0"/>
              <a:t>- Enheder er boliger og erhvervslokaler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  <p:pic>
        <p:nvPicPr>
          <p:cNvPr id="4" name="Pladsholder til billede 3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30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11</a:t>
            </a:fld>
            <a:endParaRPr lang="da-DK" dirty="0"/>
          </a:p>
        </p:txBody>
      </p:sp>
      <p:grpSp>
        <p:nvGrpSpPr>
          <p:cNvPr id="11" name="Gruppe 10"/>
          <p:cNvGrpSpPr/>
          <p:nvPr/>
        </p:nvGrpSpPr>
        <p:grpSpPr>
          <a:xfrm>
            <a:off x="514350" y="1819504"/>
            <a:ext cx="10050651" cy="4790681"/>
            <a:chOff x="322263" y="1634332"/>
            <a:chExt cx="10439134" cy="4975853"/>
          </a:xfrm>
        </p:grpSpPr>
        <p:graphicFrame>
          <p:nvGraphicFramePr>
            <p:cNvPr id="6" name="Objek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2993922"/>
                </p:ext>
              </p:extLst>
            </p:nvPr>
          </p:nvGraphicFramePr>
          <p:xfrm>
            <a:off x="322263" y="1635638"/>
            <a:ext cx="3443928" cy="49705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" name="Acrobat Document" r:id="rId4" imgW="6275160" imgH="8880120" progId="AcroExch.Document.DC">
                    <p:embed/>
                  </p:oleObj>
                </mc:Choice>
                <mc:Fallback>
                  <p:oleObj name="Acrobat Document" r:id="rId4" imgW="6275160" imgH="8880120" progId="AcroExch.Document.DC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263" y="1635638"/>
                          <a:ext cx="3443928" cy="4970515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rgbClr val="C00000"/>
                          </a:solidFill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k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8036261"/>
                </p:ext>
              </p:extLst>
            </p:nvPr>
          </p:nvGraphicFramePr>
          <p:xfrm>
            <a:off x="3837634" y="1637392"/>
            <a:ext cx="3447769" cy="49696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" name="Acrobat Document" r:id="rId6" imgW="5667480" imgH="8020080" progId="AcroExch.Document.DC">
                    <p:embed/>
                  </p:oleObj>
                </mc:Choice>
                <mc:Fallback>
                  <p:oleObj name="Acrobat Document" r:id="rId6" imgW="5667480" imgH="8020080" progId="AcroExch.Document.DC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7634" y="1637392"/>
                          <a:ext cx="3447769" cy="4969667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rgbClr val="C00000"/>
                          </a:solidFill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k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4050774"/>
                </p:ext>
              </p:extLst>
            </p:nvPr>
          </p:nvGraphicFramePr>
          <p:xfrm>
            <a:off x="7358221" y="1634332"/>
            <a:ext cx="3403176" cy="49758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" name="Acrobat Document" r:id="rId8" imgW="6275160" imgH="8880120" progId="AcroExch.Document.DC">
                    <p:embed/>
                  </p:oleObj>
                </mc:Choice>
                <mc:Fallback>
                  <p:oleObj name="Acrobat Document" r:id="rId8" imgW="6275160" imgH="8880120" progId="AcroExch.Document.DC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58221" y="1634332"/>
                          <a:ext cx="3403176" cy="4975853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rgbClr val="C00000"/>
                          </a:solidFill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itle 1"/>
          <p:cNvSpPr txBox="1">
            <a:spLocks/>
          </p:cNvSpPr>
          <p:nvPr/>
        </p:nvSpPr>
        <p:spPr>
          <a:xfrm>
            <a:off x="486902" y="428575"/>
            <a:ext cx="4874086" cy="12342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BBR-fortegnelse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682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6902" y="428575"/>
            <a:ext cx="4874086" cy="12342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BBR-oversigtskort</a:t>
            </a:r>
            <a:endParaRPr lang="da-DK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478" t="757" r="380" b="962"/>
          <a:stretch/>
        </p:blipFill>
        <p:spPr bwMode="auto">
          <a:xfrm>
            <a:off x="546257" y="1366437"/>
            <a:ext cx="6885900" cy="525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/>
        </p:nvSpPr>
        <p:spPr>
          <a:xfrm>
            <a:off x="627322" y="1366437"/>
            <a:ext cx="6760306" cy="525461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 smtClean="0">
              <a:ln w="19050">
                <a:solidFill>
                  <a:srgbClr val="C0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533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Ejerlejlighedsarealer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96941" y="1589418"/>
            <a:ext cx="5138841" cy="4597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Ejerlejlighedens areal</a:t>
            </a:r>
            <a:br>
              <a:rPr lang="da-DK" dirty="0" smtClean="0"/>
            </a:br>
            <a:r>
              <a:rPr lang="da-DK" dirty="0" smtClean="0"/>
              <a:t>- ”Nettoareal” – ”Tinglyst areal”</a:t>
            </a:r>
            <a:endParaRPr lang="da-DK" dirty="0"/>
          </a:p>
          <a:p>
            <a:pPr lvl="1"/>
            <a:r>
              <a:rPr lang="da-DK" dirty="0" smtClean="0"/>
              <a:t>Gulvarealer i køkken og bad ved gamle ejendomme</a:t>
            </a: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lnSpc>
                <a:spcPct val="150000"/>
              </a:lnSpc>
              <a:buNone/>
            </a:pPr>
            <a:endParaRPr lang="da-DK" dirty="0"/>
          </a:p>
        </p:txBody>
      </p:sp>
      <p:pic>
        <p:nvPicPr>
          <p:cNvPr id="9" name="Pladsholder til billede 8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b="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262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6902" y="428575"/>
            <a:ext cx="4874086" cy="12342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Ejerlejlighedsfortegnelse</a:t>
            </a:r>
            <a:endParaRPr lang="da-DK" dirty="0"/>
          </a:p>
        </p:txBody>
      </p:sp>
      <p:grpSp>
        <p:nvGrpSpPr>
          <p:cNvPr id="10" name="Gruppe 9"/>
          <p:cNvGrpSpPr/>
          <p:nvPr/>
        </p:nvGrpSpPr>
        <p:grpSpPr>
          <a:xfrm>
            <a:off x="827088" y="1807535"/>
            <a:ext cx="6805343" cy="4748840"/>
            <a:chOff x="827088" y="2492375"/>
            <a:chExt cx="5823917" cy="4064000"/>
          </a:xfrm>
        </p:grpSpPr>
        <p:graphicFrame>
          <p:nvGraphicFramePr>
            <p:cNvPr id="2" name="Objek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6848168"/>
                </p:ext>
              </p:extLst>
            </p:nvPr>
          </p:nvGraphicFramePr>
          <p:xfrm>
            <a:off x="3779218" y="2492375"/>
            <a:ext cx="2871787" cy="406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4" name="Acrobat Document" r:id="rId4" imgW="6275160" imgH="8880120" progId="AcroExch.Document.DC">
                    <p:embed/>
                  </p:oleObj>
                </mc:Choice>
                <mc:Fallback>
                  <p:oleObj name="Acrobat Document" r:id="rId4" imgW="6275160" imgH="8880120" progId="AcroExch.Document.DC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218" y="2492375"/>
                          <a:ext cx="2871787" cy="4064000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rgbClr val="C00000"/>
                          </a:solidFill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k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6860945"/>
                </p:ext>
              </p:extLst>
            </p:nvPr>
          </p:nvGraphicFramePr>
          <p:xfrm>
            <a:off x="827088" y="2492912"/>
            <a:ext cx="2872003" cy="4063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5" name="Acrobat Document" r:id="rId6" imgW="6275160" imgH="8880120" progId="AcroExch.Document.DC">
                    <p:embed/>
                  </p:oleObj>
                </mc:Choice>
                <mc:Fallback>
                  <p:oleObj name="Acrobat Document" r:id="rId6" imgW="6275160" imgH="8880120" progId="AcroExch.Document.DC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088" y="2492912"/>
                          <a:ext cx="2872003" cy="4063463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rgbClr val="C00000"/>
                          </a:solidFill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850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311-arealer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8"/>
          </p:nvPr>
        </p:nvSpPr>
        <p:spPr>
          <a:xfrm>
            <a:off x="6707186" y="1830389"/>
            <a:ext cx="4873627" cy="3430678"/>
          </a:xfrm>
        </p:spPr>
        <p:txBody>
          <a:bodyPr/>
          <a:lstStyle/>
          <a:p>
            <a:pPr lvl="1"/>
            <a:r>
              <a:rPr lang="da-DK" dirty="0" err="1" smtClean="0"/>
              <a:t>Bkg</a:t>
            </a:r>
            <a:r>
              <a:rPr lang="da-DK" dirty="0" smtClean="0"/>
              <a:t>. 311/1983</a:t>
            </a:r>
          </a:p>
          <a:p>
            <a:pPr lvl="1"/>
            <a:r>
              <a:rPr lang="da-DK" dirty="0" smtClean="0"/>
              <a:t>Anvendes ved udlejning</a:t>
            </a:r>
          </a:p>
          <a:p>
            <a:pPr lvl="1"/>
            <a:r>
              <a:rPr lang="da-DK" dirty="0" smtClean="0"/>
              <a:t>Regler meget kortfattet (=BBR/enhedsniveau)</a:t>
            </a:r>
          </a:p>
          <a:p>
            <a:pPr lvl="1"/>
            <a:r>
              <a:rPr lang="da-DK" dirty="0" smtClean="0"/>
              <a:t>Må nok ikke fraviges ved boliger</a:t>
            </a:r>
          </a:p>
          <a:p>
            <a:pPr lvl="1"/>
            <a:r>
              <a:rPr lang="da-DK" dirty="0" smtClean="0"/>
              <a:t>Kan nok fraviges ved erhvervslokaler</a:t>
            </a:r>
            <a:endParaRPr lang="da-DK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6" r="-6"/>
          <a:stretch/>
        </p:blipFill>
        <p:spPr/>
      </p:pic>
    </p:spTree>
    <p:extLst>
      <p:ext uri="{BB962C8B-B14F-4D97-AF65-F5344CB8AC3E}">
        <p14:creationId xmlns:p14="http://schemas.microsoft.com/office/powerpoint/2010/main" val="368834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Velkommen </a:t>
            </a:r>
            <a:r>
              <a:rPr lang="da-DK" dirty="0" smtClean="0"/>
              <a:t>til </a:t>
            </a:r>
            <a:r>
              <a:rPr lang="da-DK" dirty="0"/>
              <a:t>fagligt oplæg om bygningsarealer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12314" y="1929827"/>
            <a:ext cx="10246186" cy="5598023"/>
          </a:xfrm>
        </p:spPr>
        <p:txBody>
          <a:bodyPr/>
          <a:lstStyle/>
          <a:p>
            <a:pPr marL="0" lvl="1" indent="0">
              <a:buNone/>
            </a:pPr>
            <a:r>
              <a:rPr lang="da-DK" dirty="0" smtClean="0"/>
              <a:t>Danske Byggeøkonomer, Aarhus 20. april 2017</a:t>
            </a:r>
          </a:p>
          <a:p>
            <a:pPr marL="0" lvl="1" indent="0">
              <a:buNone/>
            </a:pPr>
            <a:r>
              <a:rPr lang="da-DK" dirty="0" smtClean="0"/>
              <a:t>Danske Byggeøkonomer, København 27. april 2017</a:t>
            </a:r>
          </a:p>
          <a:p>
            <a:pPr marL="0" lvl="1" indent="0">
              <a:buNone/>
            </a:pPr>
            <a:r>
              <a:rPr lang="da-DK" b="1" dirty="0" smtClean="0">
                <a:latin typeface="Calibri" panose="020F0502020204030204" pitchFamily="34" charset="0"/>
              </a:rPr>
              <a:t>Dagens program</a:t>
            </a:r>
          </a:p>
          <a:p>
            <a:pPr lvl="1"/>
            <a:r>
              <a:rPr lang="da-DK" dirty="0" smtClean="0"/>
              <a:t>Hvad bruger man bygningsarealer til?</a:t>
            </a:r>
          </a:p>
          <a:p>
            <a:pPr lvl="1"/>
            <a:r>
              <a:rPr lang="da-DK" dirty="0" smtClean="0"/>
              <a:t>Hvilke typer bygningsarealer findes?</a:t>
            </a:r>
          </a:p>
          <a:p>
            <a:pPr lvl="1"/>
            <a:r>
              <a:rPr lang="da-DK" dirty="0" smtClean="0"/>
              <a:t>Hvor findes reglerne?</a:t>
            </a:r>
          </a:p>
          <a:p>
            <a:pPr lvl="1"/>
            <a:r>
              <a:rPr lang="da-DK" dirty="0" smtClean="0"/>
              <a:t>Nettoarealer og bruttoarealer</a:t>
            </a:r>
          </a:p>
          <a:p>
            <a:pPr lvl="1"/>
            <a:r>
              <a:rPr lang="da-DK" dirty="0" smtClean="0"/>
              <a:t>Hvordan måler man?</a:t>
            </a:r>
          </a:p>
          <a:p>
            <a:pPr lvl="1"/>
            <a:r>
              <a:rPr lang="da-DK" dirty="0" smtClean="0"/>
              <a:t>Hvad skal medregnes og hvad skal fradrages</a:t>
            </a:r>
            <a:br>
              <a:rPr lang="da-DK" dirty="0" smtClean="0"/>
            </a:br>
            <a:r>
              <a:rPr lang="da-DK" dirty="0" smtClean="0"/>
              <a:t>Spørgsmål?</a:t>
            </a:r>
          </a:p>
          <a:p>
            <a:pPr lvl="1"/>
            <a:endParaRPr lang="da-DK" dirty="0" smtClean="0"/>
          </a:p>
          <a:p>
            <a:pPr lvl="1"/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030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>
            <a:fillRect/>
          </a:stretch>
        </p:blipFill>
        <p:spPr/>
      </p:pic>
      <p:sp>
        <p:nvSpPr>
          <p:cNvPr id="5" name="Pladsholder til dato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38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r="2035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Forretningsområde:</a:t>
            </a:r>
            <a:br>
              <a:rPr lang="da-DK" dirty="0" smtClean="0"/>
            </a:br>
            <a:r>
              <a:rPr lang="da-DK" dirty="0" smtClean="0"/>
              <a:t>Skel og Ejendomme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591509" y="2134487"/>
            <a:ext cx="4873627" cy="4248150"/>
          </a:xfrm>
        </p:spPr>
        <p:txBody>
          <a:bodyPr/>
          <a:lstStyle/>
          <a:p>
            <a:pPr>
              <a:buNone/>
            </a:pPr>
            <a:r>
              <a:rPr lang="da-DK" b="1" dirty="0" smtClean="0">
                <a:latin typeface="Calibri" panose="020F0502020204030204" pitchFamily="34" charset="0"/>
              </a:rPr>
              <a:t>Landinspektørfirmaet LE34’s 23 kontorer dækker Danmark med:</a:t>
            </a:r>
          </a:p>
          <a:p>
            <a:pPr lvl="1"/>
            <a:r>
              <a:rPr lang="da-DK" dirty="0"/>
              <a:t>Bygningsafsætning</a:t>
            </a:r>
          </a:p>
          <a:p>
            <a:pPr lvl="1"/>
            <a:r>
              <a:rPr lang="da-DK" dirty="0"/>
              <a:t>Ejerlejligheder</a:t>
            </a:r>
          </a:p>
          <a:p>
            <a:pPr lvl="1"/>
            <a:r>
              <a:rPr lang="da-DK" dirty="0"/>
              <a:t>Bygningsarealer</a:t>
            </a:r>
          </a:p>
          <a:p>
            <a:pPr lvl="1"/>
            <a:r>
              <a:rPr lang="da-DK" dirty="0"/>
              <a:t>Ejendomsudvikling</a:t>
            </a:r>
          </a:p>
          <a:p>
            <a:pPr lvl="1"/>
            <a:r>
              <a:rPr lang="da-DK" dirty="0"/>
              <a:t>Matrikulært arbejde</a:t>
            </a:r>
          </a:p>
          <a:p>
            <a:pPr lvl="1"/>
            <a:r>
              <a:rPr lang="da-DK" dirty="0"/>
              <a:t>Landbrug og godser</a:t>
            </a:r>
          </a:p>
          <a:p>
            <a:pPr lvl="1"/>
            <a:r>
              <a:rPr lang="da-DK" dirty="0"/>
              <a:t>Råstof og vandløb</a:t>
            </a:r>
          </a:p>
          <a:p>
            <a:pPr lvl="1"/>
            <a:r>
              <a:rPr lang="da-DK" dirty="0"/>
              <a:t>Tinglysning</a:t>
            </a:r>
          </a:p>
          <a:p>
            <a:pPr>
              <a:lnSpc>
                <a:spcPct val="150000"/>
              </a:lnSpc>
              <a:buNone/>
            </a:pPr>
            <a:endParaRPr lang="da-DK" sz="18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03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Forretningsområde:</a:t>
            </a:r>
            <a:br>
              <a:rPr lang="da-DK" dirty="0"/>
            </a:br>
            <a:r>
              <a:rPr lang="da-DK" dirty="0" smtClean="0"/>
              <a:t>Teknisk måling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10" name="Pladsholder til billede 9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" b="11922"/>
          <a:stretch/>
        </p:blipFill>
        <p:spPr/>
      </p:pic>
      <p:sp>
        <p:nvSpPr>
          <p:cNvPr id="9" name="Pladsholder til tekst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r>
              <a:rPr lang="da-DK" dirty="0" smtClean="0"/>
              <a:t>3D-laserscan og droner</a:t>
            </a:r>
          </a:p>
          <a:p>
            <a:pPr lvl="1"/>
            <a:r>
              <a:rPr lang="da-DK" dirty="0" smtClean="0"/>
              <a:t>Teknisk måling/netmåling</a:t>
            </a:r>
          </a:p>
          <a:p>
            <a:pPr lvl="1"/>
            <a:r>
              <a:rPr lang="da-DK" dirty="0" smtClean="0"/>
              <a:t>Teknisk afsætning</a:t>
            </a:r>
          </a:p>
          <a:p>
            <a:pPr lvl="1"/>
            <a:r>
              <a:rPr lang="da-DK" dirty="0" smtClean="0"/>
              <a:t>Præcision</a:t>
            </a:r>
          </a:p>
          <a:p>
            <a:pPr lvl="1"/>
            <a:r>
              <a:rPr lang="da-DK" dirty="0" smtClean="0"/>
              <a:t>Deformationsmåling</a:t>
            </a:r>
          </a:p>
          <a:p>
            <a:pPr lvl="1"/>
            <a:r>
              <a:rPr lang="da-DK" dirty="0" smtClean="0"/>
              <a:t>Monitering</a:t>
            </a:r>
          </a:p>
          <a:p>
            <a:pPr lvl="1"/>
            <a:r>
              <a:rPr lang="da-DK" dirty="0" smtClean="0"/>
              <a:t>BIM/BIPS</a:t>
            </a:r>
          </a:p>
          <a:p>
            <a:pPr lvl="1"/>
            <a:r>
              <a:rPr lang="da-DK" dirty="0" smtClean="0"/>
              <a:t>Site acquisition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262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4" r="15564"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Forretningsområde:</a:t>
            </a:r>
            <a:br>
              <a:rPr lang="da-DK" dirty="0" smtClean="0"/>
            </a:br>
            <a:r>
              <a:rPr lang="da-DK" dirty="0" smtClean="0"/>
              <a:t>Ekspropriation og jura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82076" y="2218810"/>
            <a:ext cx="2546062" cy="4248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4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Vejjura</a:t>
            </a:r>
          </a:p>
          <a:p>
            <a:pPr lvl="1"/>
            <a:r>
              <a:rPr lang="da-DK" dirty="0" smtClean="0"/>
              <a:t>Areal og rettigheder infrastruktur</a:t>
            </a:r>
          </a:p>
          <a:p>
            <a:pPr lvl="1"/>
            <a:r>
              <a:rPr lang="da-DK" dirty="0" smtClean="0"/>
              <a:t>Ledende landinspektør</a:t>
            </a:r>
          </a:p>
          <a:p>
            <a:pPr lvl="1"/>
            <a:r>
              <a:rPr lang="da-DK" dirty="0" smtClean="0"/>
              <a:t>Ekspropriationer</a:t>
            </a:r>
          </a:p>
          <a:p>
            <a:pPr lvl="1"/>
            <a:r>
              <a:rPr lang="da-DK" dirty="0" smtClean="0"/>
              <a:t>Ledningsjura</a:t>
            </a:r>
            <a:endParaRPr lang="da-DK" dirty="0"/>
          </a:p>
          <a:p>
            <a:pPr>
              <a:lnSpc>
                <a:spcPct val="150000"/>
              </a:lnSpc>
              <a:buNone/>
            </a:pPr>
            <a:endParaRPr lang="da-DK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94485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727" y="447625"/>
            <a:ext cx="4874086" cy="1234218"/>
          </a:xfrm>
        </p:spPr>
        <p:txBody>
          <a:bodyPr/>
          <a:lstStyle/>
          <a:p>
            <a:r>
              <a:rPr lang="da-DK" dirty="0" smtClean="0"/>
              <a:t>Bygningsarealer: Hvad bruger man dem til?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8"/>
          </p:nvPr>
        </p:nvSpPr>
        <p:spPr>
          <a:xfrm>
            <a:off x="6707186" y="1211264"/>
            <a:ext cx="4873627" cy="3430678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endParaRPr lang="da-DK" b="1" dirty="0">
              <a:latin typeface="Calibri" panose="020F0502020204030204" pitchFamily="34" charset="0"/>
            </a:endParaRPr>
          </a:p>
          <a:p>
            <a:pPr lvl="1"/>
            <a:r>
              <a:rPr lang="da-DK" dirty="0"/>
              <a:t>Når man skal regne byggeret og bebyggelsesprocent</a:t>
            </a:r>
          </a:p>
          <a:p>
            <a:pPr lvl="1"/>
            <a:r>
              <a:rPr lang="da-DK" dirty="0"/>
              <a:t>Når man skal betale en entreprenør for opførelse af et hus</a:t>
            </a:r>
          </a:p>
          <a:p>
            <a:pPr lvl="1"/>
            <a:r>
              <a:rPr lang="da-DK" dirty="0"/>
              <a:t>Når man skal udleje en bolig eller andet lejemål</a:t>
            </a:r>
          </a:p>
          <a:p>
            <a:pPr lvl="1"/>
            <a:r>
              <a:rPr lang="da-DK" dirty="0"/>
              <a:t>Når man skal sælge en bolig eller erhvervsenhed</a:t>
            </a:r>
          </a:p>
          <a:p>
            <a:pPr lvl="1"/>
            <a:r>
              <a:rPr lang="da-DK" dirty="0"/>
              <a:t>Når man skal indberette til BBR</a:t>
            </a:r>
          </a:p>
          <a:p>
            <a:pPr lvl="1"/>
            <a:r>
              <a:rPr lang="da-DK" dirty="0"/>
              <a:t>Når man skal søge om støtte til almene boliger</a:t>
            </a:r>
          </a:p>
          <a:p>
            <a:pPr lvl="1"/>
            <a:r>
              <a:rPr lang="da-DK" dirty="0"/>
              <a:t>Når man skal beregne ”individuel boligstøtte”</a:t>
            </a:r>
          </a:p>
          <a:p>
            <a:pPr lvl="1"/>
            <a:r>
              <a:rPr lang="da-DK" dirty="0"/>
              <a:t>Når man skal beregne butiksarealer (planloven)</a:t>
            </a:r>
          </a:p>
          <a:p>
            <a:pPr marL="0" lvl="1" indent="0">
              <a:buNone/>
            </a:pPr>
            <a:r>
              <a:rPr lang="da-DK" b="1" dirty="0">
                <a:latin typeface="Calibri" panose="020F0502020204030204" pitchFamily="34" charset="0"/>
              </a:rPr>
              <a:t>Hold fokus </a:t>
            </a:r>
            <a:r>
              <a:rPr lang="da-DK" dirty="0" smtClean="0"/>
              <a:t>på </a:t>
            </a:r>
            <a:r>
              <a:rPr lang="da-DK" dirty="0"/>
              <a:t>formålet med arealopgørelsen. </a:t>
            </a:r>
            <a:br>
              <a:rPr lang="da-DK" dirty="0"/>
            </a:br>
            <a:r>
              <a:rPr lang="da-DK" dirty="0" smtClean="0"/>
              <a:t>I </a:t>
            </a:r>
            <a:r>
              <a:rPr lang="da-DK" dirty="0"/>
              <a:t>”frie” aftaleforhold er det vigtigt at definere </a:t>
            </a:r>
            <a:r>
              <a:rPr lang="da-DK" dirty="0" smtClean="0"/>
              <a:t>efter,</a:t>
            </a:r>
            <a:br>
              <a:rPr lang="da-DK" dirty="0" smtClean="0"/>
            </a:br>
            <a:r>
              <a:rPr lang="da-DK" dirty="0" smtClean="0"/>
              <a:t> </a:t>
            </a:r>
            <a:r>
              <a:rPr lang="da-DK" dirty="0"/>
              <a:t>hvilke regler arealerne skal opgøres</a:t>
            </a:r>
          </a:p>
          <a:p>
            <a:pPr lvl="1"/>
            <a:endParaRPr lang="da-DK" dirty="0"/>
          </a:p>
          <a:p>
            <a:pPr>
              <a:lnSpc>
                <a:spcPct val="150000"/>
              </a:lnSpc>
              <a:buNone/>
            </a:pPr>
            <a:endParaRPr lang="da-DK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4" name="Pladsholder til billede 3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668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Bygningsarealer: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Hvilke typer findes?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82076" y="2218810"/>
            <a:ext cx="2546062" cy="4248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/>
              <a:t>BR-arealer</a:t>
            </a:r>
          </a:p>
          <a:p>
            <a:pPr lvl="1"/>
            <a:r>
              <a:rPr lang="da-DK" dirty="0"/>
              <a:t>BBR-arealer</a:t>
            </a:r>
          </a:p>
          <a:p>
            <a:pPr lvl="1"/>
            <a:r>
              <a:rPr lang="da-DK" dirty="0"/>
              <a:t>Ejerlejlighedsarealer</a:t>
            </a:r>
          </a:p>
          <a:p>
            <a:pPr lvl="1"/>
            <a:r>
              <a:rPr lang="da-DK" dirty="0"/>
              <a:t>311-arealer</a:t>
            </a:r>
          </a:p>
          <a:p>
            <a:pPr>
              <a:lnSpc>
                <a:spcPct val="150000"/>
              </a:lnSpc>
              <a:buNone/>
            </a:pPr>
            <a:endParaRPr lang="da-DK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  <p:pic>
        <p:nvPicPr>
          <p:cNvPr id="4" name="Pladsholder til billede 3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006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 arealer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96941" y="1589418"/>
            <a:ext cx="5138841" cy="4597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 smtClean="0"/>
              <a:t>Formål at beregne byggeret/bebyggelsesprocent</a:t>
            </a:r>
          </a:p>
          <a:p>
            <a:pPr lvl="1"/>
            <a:r>
              <a:rPr lang="da-DK" dirty="0" smtClean="0"/>
              <a:t>Husk de arealer der kan fradrages</a:t>
            </a:r>
          </a:p>
          <a:p>
            <a:pPr lvl="1"/>
            <a:r>
              <a:rPr lang="da-DK" dirty="0" smtClean="0"/>
              <a:t>BR2015 – Nyere lokalplaner/ingen lokalplaner</a:t>
            </a:r>
          </a:p>
          <a:p>
            <a:pPr lvl="1"/>
            <a:r>
              <a:rPr lang="da-DK" dirty="0" smtClean="0"/>
              <a:t>Gamle BR (2010-2008-1996-1995-1985…)</a:t>
            </a:r>
            <a:br>
              <a:rPr lang="da-DK" dirty="0" smtClean="0"/>
            </a:br>
            <a:r>
              <a:rPr lang="da-DK" dirty="0" smtClean="0"/>
              <a:t>- Gamle lokalplaner – husk de rigtige regler</a:t>
            </a:r>
          </a:p>
          <a:p>
            <a:pPr lvl="1"/>
            <a:r>
              <a:rPr lang="da-DK" dirty="0" smtClean="0"/>
              <a:t>Beregningsarealerne kan ikke ændres</a:t>
            </a:r>
            <a:br>
              <a:rPr lang="da-DK" dirty="0" smtClean="0"/>
            </a:br>
            <a:r>
              <a:rPr lang="da-DK" dirty="0" smtClean="0"/>
              <a:t>- heller ikke i en lokalplan</a:t>
            </a:r>
          </a:p>
          <a:p>
            <a:pPr lvl="1"/>
            <a:r>
              <a:rPr lang="da-DK" dirty="0" smtClean="0"/>
              <a:t>Masser af lokalplaner forsøger at ændre reglerne</a:t>
            </a:r>
          </a:p>
          <a:p>
            <a:pPr lvl="1"/>
            <a:r>
              <a:rPr lang="da-DK" dirty="0" smtClean="0"/>
              <a:t>Hvordan håndteres ulovlige beregningsregler?</a:t>
            </a:r>
          </a:p>
          <a:p>
            <a:pPr lvl="1"/>
            <a:r>
              <a:rPr lang="da-DK" dirty="0" smtClean="0"/>
              <a:t>”25cm-reglen” (del af bygningsareal, men ikke enhedsareal)</a:t>
            </a:r>
            <a:endParaRPr lang="da-DK" dirty="0"/>
          </a:p>
          <a:p>
            <a:pPr marL="0" lvl="1" indent="0">
              <a:buNone/>
            </a:pPr>
            <a:endParaRPr lang="da-DK" dirty="0" smtClean="0"/>
          </a:p>
          <a:p>
            <a:pPr lvl="1"/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lnSpc>
                <a:spcPct val="150000"/>
              </a:lnSpc>
              <a:buNone/>
            </a:pPr>
            <a:endParaRPr lang="da-DK" dirty="0"/>
          </a:p>
        </p:txBody>
      </p:sp>
      <p:pic>
        <p:nvPicPr>
          <p:cNvPr id="4" name="Pladsholder til billede 3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9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78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Bygningsarealer 2017">
  <a:themeElements>
    <a:clrScheme name="LE34">
      <a:dk1>
        <a:sysClr val="windowText" lastClr="000000"/>
      </a:dk1>
      <a:lt1>
        <a:sysClr val="window" lastClr="FFFFFF"/>
      </a:lt1>
      <a:dk2>
        <a:srgbClr val="AB040D"/>
      </a:dk2>
      <a:lt2>
        <a:srgbClr val="C7C6C3"/>
      </a:lt2>
      <a:accent1>
        <a:srgbClr val="C7C6C3"/>
      </a:accent1>
      <a:accent2>
        <a:srgbClr val="686969"/>
      </a:accent2>
      <a:accent3>
        <a:srgbClr val="33401E"/>
      </a:accent3>
      <a:accent4>
        <a:srgbClr val="697758"/>
      </a:accent4>
      <a:accent5>
        <a:srgbClr val="2C5061"/>
      </a:accent5>
      <a:accent6>
        <a:srgbClr val="AB040D"/>
      </a:accent6>
      <a:hlink>
        <a:srgbClr val="0563C1"/>
      </a:hlink>
      <a:folHlink>
        <a:srgbClr val="954F72"/>
      </a:folHlink>
    </a:clrScheme>
    <a:fontScheme name="LE34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E34 PowerPoint Skabelon.potx" id="{E8DD0676-DB66-475F-B1B7-0F7286E6CB42}" vid="{6BEE4AF3-2075-4725-A733-737668CEBA5D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Bygningsarealer 2017</Template>
  <TotalTime>0</TotalTime>
  <Words>582</Words>
  <Application>Microsoft Macintosh PowerPoint</Application>
  <PresentationFormat>Widescreen</PresentationFormat>
  <Paragraphs>179</Paragraphs>
  <Slides>15</Slides>
  <Notes>14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Powerpoint Bygningsarealer 2017</vt:lpstr>
      <vt:lpstr>Acrobat Document</vt:lpstr>
      <vt:lpstr>PowerPoint-præsentation</vt:lpstr>
      <vt:lpstr>Velkommen til fagligt oplæg om bygningsarealer </vt:lpstr>
      <vt:lpstr>PowerPoint-præsentation</vt:lpstr>
      <vt:lpstr>Forretningsområde: Skel og Ejendomme</vt:lpstr>
      <vt:lpstr>Forretningsområde: Teknisk måling</vt:lpstr>
      <vt:lpstr>Forretningsområde: Ekspropriation og jura</vt:lpstr>
      <vt:lpstr>Bygningsarealer: Hvad bruger man dem til?</vt:lpstr>
      <vt:lpstr>Bygningsarealer: Hvilke typer findes?</vt:lpstr>
      <vt:lpstr>BR arealer</vt:lpstr>
      <vt:lpstr>BBR-arealer</vt:lpstr>
      <vt:lpstr>PowerPoint-præsentation</vt:lpstr>
      <vt:lpstr>PowerPoint-præsentation</vt:lpstr>
      <vt:lpstr>Ejerlejlighedsarealer</vt:lpstr>
      <vt:lpstr>PowerPoint-præsentation</vt:lpstr>
      <vt:lpstr>311-arealer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2017-03-20T13:35:52Z</dcterms:created>
  <dcterms:modified xsi:type="dcterms:W3CDTF">2017-04-25T04:22:52Z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